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Switchboard – Load Center – Power Panel Capacity Sizing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 Power Load Analysis (EPLA)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of 2 May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C93C-82FB-1008-0898-A5940D6D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and common mode currents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68574-7E01-5477-7E0E-6A3278FE3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0739" cy="4351338"/>
          </a:xfrm>
        </p:spPr>
        <p:txBody>
          <a:bodyPr/>
          <a:lstStyle/>
          <a:p>
            <a:r>
              <a:rPr lang="en-US" dirty="0"/>
              <a:t>Non-fundamental (including harmonic) currents and common mode currents are potential source of additional heating.</a:t>
            </a:r>
          </a:p>
          <a:p>
            <a:pPr lvl="1"/>
            <a:r>
              <a:rPr lang="en-US" dirty="0"/>
              <a:t>Compounded by skin effect which effectively increases resistance at higher frequencies</a:t>
            </a:r>
          </a:p>
          <a:p>
            <a:r>
              <a:rPr lang="en-US" dirty="0"/>
              <a:t>Usually mitigated by increasing bus bar cross sectional area and controlling the shape of the bus bars.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3F9F3-F2F6-35CB-EDCE-9A23A85F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9EE2C-8F45-124D-60A4-94821C32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97E9C-8F60-7C1D-3152-A0B41BDC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12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EF42-6571-7E31-53B8-DF209D1B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793CB-C5F0-383F-14D7-2E8ED3AA0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/>
          <a:lstStyle/>
          <a:p>
            <a:r>
              <a:rPr lang="en-US" dirty="0"/>
              <a:t>Ratings of switchboards, load centers, and power panels should account for loads due to the action of bus transfers</a:t>
            </a:r>
          </a:p>
          <a:p>
            <a:pPr lvl="1"/>
            <a:r>
              <a:rPr lang="en-US" dirty="0"/>
              <a:t>Loads shifting from other switchboards, load centers, and power panels due to equipment failure, damage, or maintenance.</a:t>
            </a:r>
          </a:p>
          <a:p>
            <a:r>
              <a:rPr lang="en-US" dirty="0"/>
              <a:t>May require load shedding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021D9-1E4B-AD05-1C45-5815C2021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0DFF9-5F88-9DDD-E06C-B36420719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49347-11A5-5F26-2089-3EE1488F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47115-D010-9A71-0468-FF7AAA5CC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3" y="1948069"/>
            <a:ext cx="5035827" cy="3776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F8E638-946D-1FA9-65C4-22FB641C41AB}"/>
              </a:ext>
            </a:extLst>
          </p:cNvPr>
          <p:cNvSpPr txBox="1"/>
          <p:nvPr/>
        </p:nvSpPr>
        <p:spPr>
          <a:xfrm>
            <a:off x="7050157" y="5724939"/>
            <a:ext cx="353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by Norbert Doerry</a:t>
            </a:r>
          </a:p>
        </p:txBody>
      </p:sp>
    </p:spTree>
    <p:extLst>
      <p:ext uri="{BB962C8B-B14F-4D97-AF65-F5344CB8AC3E}">
        <p14:creationId xmlns:p14="http://schemas.microsoft.com/office/powerpoint/2010/main" val="256822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603737"/>
              </p:ext>
            </p:extLst>
          </p:nvPr>
        </p:nvGraphicFramePr>
        <p:xfrm>
          <a:off x="1166191" y="1690688"/>
          <a:ext cx="10187609" cy="3108960"/>
        </p:xfrm>
        <a:graphic>
          <a:graphicData uri="http://schemas.openxmlformats.org/drawingml/2006/table">
            <a:tbl>
              <a:tblPr/>
              <a:tblGrid>
                <a:gridCol w="7620000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567609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different load analysis methods applicable to determine switchboard, load center, and power panel  capacity?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392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impacts of non-fundamental frequency components and common mode components of load currents on switchboard, load center, and power panel capacity?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291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should additional loads from automatic bus transfer switches transferring loads be considered in establishing switchboard, load center, and power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panel capacity?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BF393-A538-5620-3A16-5A6CAA07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911A-2B07-5A3B-E5D2-AB7AF0E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EC987-552B-0FFD-E1AD-4D23888F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8A85-58ED-ADAA-46A5-73F52FC1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49ABA-02F6-D704-07B8-F0DB3D24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378226"/>
            <a:ext cx="4485917" cy="49781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Rating of switchboard – load center – power panel bus bars is based on the maximum operating current through the bus bars.</a:t>
            </a:r>
          </a:p>
          <a:p>
            <a:r>
              <a:rPr lang="en-US" dirty="0"/>
              <a:t>The maximum operating current through a load center or power panel is generally determined by the loads connected to  it.</a:t>
            </a:r>
          </a:p>
          <a:p>
            <a:r>
              <a:rPr lang="en-US" dirty="0"/>
              <a:t>The maximum operating current for a switchboard also depends on the flow of current through bus ties.</a:t>
            </a:r>
          </a:p>
          <a:p>
            <a:pPr lvl="1"/>
            <a:r>
              <a:rPr lang="en-US" dirty="0"/>
              <a:t>Current can flow in one bus-ties and out another bus-tie.</a:t>
            </a:r>
          </a:p>
          <a:p>
            <a:r>
              <a:rPr lang="en-US" dirty="0"/>
              <a:t>Operating load (kVA or KW) and current (A) can be calculated from one another using the nominal system voltage and assumed power factor.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C888E-D915-AD7A-9EF4-256AEB95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E8389-175B-F924-3E0F-E5FD84DF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7CA0E-564F-A1BA-4698-206F0433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8A22F9-2D8F-20F2-4C16-660FFBE7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314" y="0"/>
            <a:ext cx="4058686" cy="2672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C58F74-3A27-3D5B-B317-F6B20A584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283" y="3504028"/>
            <a:ext cx="3955717" cy="2672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F9CE52-BE6F-5FB4-7252-2590A3FDC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768" y="1527968"/>
            <a:ext cx="3989832" cy="29866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E5334B-11EA-E263-6E23-2CDFABF0ACC7}"/>
              </a:ext>
            </a:extLst>
          </p:cNvPr>
          <p:cNvSpPr txBox="1"/>
          <p:nvPr/>
        </p:nvSpPr>
        <p:spPr>
          <a:xfrm>
            <a:off x="8221205" y="6169580"/>
            <a:ext cx="190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 Center</a:t>
            </a:r>
          </a:p>
          <a:p>
            <a:r>
              <a:rPr lang="en-US" dirty="0"/>
              <a:t>(U.S. Navy Photo)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C2CB5-B1B9-ECF9-6EF6-BA721CDF986D}"/>
              </a:ext>
            </a:extLst>
          </p:cNvPr>
          <p:cNvSpPr txBox="1"/>
          <p:nvPr/>
        </p:nvSpPr>
        <p:spPr>
          <a:xfrm>
            <a:off x="9072600" y="2596617"/>
            <a:ext cx="3217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Switchboard</a:t>
            </a:r>
          </a:p>
          <a:p>
            <a:r>
              <a:rPr lang="en-US" dirty="0"/>
              <a:t>(Image is in the public domain)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CD237-F8D2-097C-FDE1-8ACF5806CBE2}"/>
              </a:ext>
            </a:extLst>
          </p:cNvPr>
          <p:cNvSpPr txBox="1"/>
          <p:nvPr/>
        </p:nvSpPr>
        <p:spPr>
          <a:xfrm>
            <a:off x="4871068" y="921038"/>
            <a:ext cx="2794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Panel</a:t>
            </a:r>
          </a:p>
          <a:p>
            <a:r>
              <a:rPr lang="en-US" dirty="0"/>
              <a:t>(Photo by Norbert Doerrry)</a:t>
            </a:r>
          </a:p>
        </p:txBody>
      </p:sp>
    </p:spTree>
    <p:extLst>
      <p:ext uri="{BB962C8B-B14F-4D97-AF65-F5344CB8AC3E}">
        <p14:creationId xmlns:p14="http://schemas.microsoft.com/office/powerpoint/2010/main" val="1155893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410D-1AC4-0C50-8574-89D0581C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Factor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A1C95-719D-CCE9-CBEA-196A205D0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Assumes many loads where variation of the total load around the mean is small. </a:t>
            </a:r>
          </a:p>
          <a:p>
            <a:pPr lvl="1"/>
            <a:r>
              <a:rPr lang="en-US" dirty="0"/>
              <a:t>Usually applicable at the total ship level   </a:t>
            </a:r>
          </a:p>
          <a:p>
            <a:pPr lvl="1"/>
            <a:r>
              <a:rPr lang="en-US" dirty="0"/>
              <a:t>Switchboards, load centers, and power panels usually only serve a subset of the total load </a:t>
            </a:r>
          </a:p>
          <a:p>
            <a:pPr lvl="2"/>
            <a:r>
              <a:rPr lang="en-US" dirty="0"/>
              <a:t>The variation of the total load around the mean is relatively larger </a:t>
            </a:r>
          </a:p>
          <a:p>
            <a:pPr lvl="2"/>
            <a:r>
              <a:rPr lang="en-US" dirty="0"/>
              <a:t>Extended periods of time in an overload may result in damage due to overheating</a:t>
            </a:r>
          </a:p>
          <a:p>
            <a:r>
              <a:rPr lang="en-US" dirty="0"/>
              <a:t>Energy storage that only powers the connected switchboard, load center or power panel should be considered a load with the appropriate charging power.</a:t>
            </a:r>
          </a:p>
          <a:p>
            <a:r>
              <a:rPr lang="en-US" dirty="0"/>
              <a:t>Energy storage that can power other connected switchboards, load centers or power panels should be examined as both a source and a load.</a:t>
            </a:r>
          </a:p>
          <a:p>
            <a:r>
              <a:rPr lang="en-US" dirty="0"/>
              <a:t>Method described in IEEE Std. 45.1 and in DPC 310-1.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824D9-5B17-119F-7BF4-AF2F599D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DA0DC-BEA2-20E1-4603-B4B42786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6A14D-2639-ADD1-A10A-F897B0AD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39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C70BC-9F09-AE37-57F6-501FF3A3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Zonal Load Factor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0BCC8-38A6-113F-E615-E9ACFA076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07087" cy="4351338"/>
          </a:xfrm>
        </p:spPr>
        <p:txBody>
          <a:bodyPr/>
          <a:lstStyle/>
          <a:p>
            <a:r>
              <a:rPr lang="en-US" dirty="0"/>
              <a:t>Zonal load factors account for variability in the total load due to having non- constant power loads </a:t>
            </a:r>
          </a:p>
          <a:p>
            <a:r>
              <a:rPr lang="en-US" dirty="0"/>
              <a:t>Almost always results in a larger operating load as compared to the traditional load analysis </a:t>
            </a:r>
          </a:p>
          <a:p>
            <a:r>
              <a:rPr lang="en-US" dirty="0"/>
              <a:t>Reduces risk of overloading distribution equipment</a:t>
            </a:r>
          </a:p>
          <a:p>
            <a:r>
              <a:rPr lang="en-US" dirty="0"/>
              <a:t>Method described in DPC 310-1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80539-2E58-AD9F-76DC-91EB4A0B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D9595-4058-449C-1292-DE7DFBB7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B780E-95B3-83FA-0841-57AF8FDD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45804-6468-E212-6C9A-5F57E0EE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183" y="1027906"/>
            <a:ext cx="4264144" cy="3424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396290-D2D3-F96D-80B6-C780D31B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841" y="4570914"/>
            <a:ext cx="3512717" cy="1487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5A08F3-FC2E-AC48-56C4-2E6EA7AB4E44}"/>
              </a:ext>
            </a:extLst>
          </p:cNvPr>
          <p:cNvSpPr txBox="1"/>
          <p:nvPr/>
        </p:nvSpPr>
        <p:spPr>
          <a:xfrm>
            <a:off x="10317144" y="5992297"/>
            <a:ext cx="180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DPC 310-1</a:t>
            </a:r>
          </a:p>
        </p:txBody>
      </p:sp>
    </p:spTree>
    <p:extLst>
      <p:ext uri="{BB962C8B-B14F-4D97-AF65-F5344CB8AC3E}">
        <p14:creationId xmlns:p14="http://schemas.microsoft.com/office/powerpoint/2010/main" val="203859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E958-7526-AEE9-B1DB-F6F1A75E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Factor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1A3C-1AA3-A0DF-6388-B7324A4E4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9035" cy="4351338"/>
          </a:xfrm>
        </p:spPr>
        <p:txBody>
          <a:bodyPr/>
          <a:lstStyle/>
          <a:p>
            <a:r>
              <a:rPr lang="en-US" dirty="0"/>
              <a:t>Legacy method</a:t>
            </a:r>
          </a:p>
          <a:p>
            <a:pPr lvl="1"/>
            <a:r>
              <a:rPr lang="en-US" dirty="0"/>
              <a:t>Useful in early-stage design for determining power rating of distribution equipment and cable conductor size.</a:t>
            </a:r>
          </a:p>
          <a:p>
            <a:pPr lvl="1"/>
            <a:r>
              <a:rPr lang="en-US" dirty="0"/>
              <a:t>Other methods should be used in Preliminary design or later</a:t>
            </a:r>
          </a:p>
          <a:p>
            <a:r>
              <a:rPr lang="en-US" dirty="0"/>
              <a:t>Demand factor obtained from curve based on connected load</a:t>
            </a:r>
          </a:p>
          <a:p>
            <a:r>
              <a:rPr lang="en-US" dirty="0"/>
              <a:t>Required rating is the total connected load multiplied by the demand factor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EAED1-235D-FD9E-9A5F-03C570A1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C6482-67F6-76DD-EF07-A0045856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F018F-FB0A-599A-FB06-0901BE7B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3EA7E-4D3E-F4B9-B781-5795F22CC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283" y="293687"/>
            <a:ext cx="4624717" cy="3063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72DC66-DC11-1176-785D-DFFA2891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78" y="3721031"/>
            <a:ext cx="4399722" cy="2314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0064A7-F3CF-459E-EAC3-6FA50046B817}"/>
              </a:ext>
            </a:extLst>
          </p:cNvPr>
          <p:cNvSpPr txBox="1"/>
          <p:nvPr/>
        </p:nvSpPr>
        <p:spPr>
          <a:xfrm>
            <a:off x="10204173" y="3257277"/>
            <a:ext cx="198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From DPC 310-1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9C6C0E-AFBB-C236-3577-A9684F36DD9F}"/>
              </a:ext>
            </a:extLst>
          </p:cNvPr>
          <p:cNvSpPr txBox="1"/>
          <p:nvPr/>
        </p:nvSpPr>
        <p:spPr>
          <a:xfrm>
            <a:off x="10204173" y="5904675"/>
            <a:ext cx="198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From DPC 310-1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8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DF91-FDA6-15B3-F092-3BE550F8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Flow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C5EA3-5751-F53A-5DBE-E6C144129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Steady-state network simulation of the power system</a:t>
            </a:r>
          </a:p>
          <a:p>
            <a:r>
              <a:rPr lang="en-US" dirty="0"/>
              <a:t>May be used for determining the maximum operating current for a switchboard</a:t>
            </a:r>
          </a:p>
          <a:p>
            <a:pPr lvl="1"/>
            <a:r>
              <a:rPr lang="en-US" dirty="0"/>
              <a:t>Considers the impact of power (current) flow through the bus-ties.</a:t>
            </a:r>
          </a:p>
          <a:p>
            <a:r>
              <a:rPr lang="en-US" dirty="0"/>
              <a:t>Many cases must typically be analyzed to find the worst case</a:t>
            </a:r>
          </a:p>
          <a:p>
            <a:pPr lvl="1"/>
            <a:r>
              <a:rPr lang="en-US" dirty="0"/>
              <a:t>Vary which generator sets are online</a:t>
            </a:r>
          </a:p>
          <a:p>
            <a:pPr lvl="1"/>
            <a:r>
              <a:rPr lang="en-US" dirty="0"/>
              <a:t>Vary which particular loads of a group of identical loads are online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81982-9E22-EA4F-07B2-40BB2E579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AD695-0315-8F3D-7BDE-5899AEBD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1F2D6-A5E9-37C1-47B0-B78BEB3B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94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98D3-97EE-0A89-B8D8-99BF560D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Limiting Load Flow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3E33A-14C4-9BBB-7D13-8165FB248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Early-stage design method.</a:t>
            </a:r>
          </a:p>
          <a:p>
            <a:r>
              <a:rPr lang="en-US" dirty="0"/>
              <a:t>Determines the upper bound for the maximum operating current.</a:t>
            </a:r>
          </a:p>
          <a:p>
            <a:r>
              <a:rPr lang="en-US" dirty="0"/>
              <a:t>Compares the maximum load connected to a switchboard to the maximum generation connected to it; the smaller number is the limiting load flow.</a:t>
            </a:r>
          </a:p>
          <a:p>
            <a:r>
              <a:rPr lang="en-US" dirty="0"/>
              <a:t>In some cases, multiple calculations may be necessary</a:t>
            </a:r>
          </a:p>
          <a:p>
            <a:pPr lvl="1"/>
            <a:r>
              <a:rPr lang="en-US" dirty="0"/>
              <a:t>The number of calculations is likely to be significantly less than for load flow analysis.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2BA2C-D565-D0E2-7ABE-0C4C3421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919FA-EEE2-C7AF-4202-2C8E1907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35D9C-3D9E-4DE2-44A0-C9711DD8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0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409C-AE66-421D-FCA8-990BD4D2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 and Service Life Allowance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A2833-4132-6CAC-408B-87C213EA3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4000"/>
            <a:ext cx="8358809" cy="483234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Margin accounts for uncertainty in the operating load estimate during design and construction</a:t>
            </a:r>
          </a:p>
          <a:p>
            <a:pPr lvl="1"/>
            <a:r>
              <a:rPr lang="en-US" sz="2000" dirty="0"/>
              <a:t>IEEE Std 45.1 recommendation</a:t>
            </a:r>
          </a:p>
          <a:p>
            <a:pPr lvl="2"/>
            <a:r>
              <a:rPr lang="en-US" sz="1800" dirty="0"/>
              <a:t>Detail Design Margin: 5% for existing follow-on designs to 20% for new first-time designs</a:t>
            </a:r>
          </a:p>
          <a:p>
            <a:pPr lvl="2"/>
            <a:r>
              <a:rPr lang="en-US" sz="1800" dirty="0"/>
              <a:t>Construction Margin: 5% for existing follow-on designs to 20% for new first-time designs</a:t>
            </a:r>
          </a:p>
          <a:p>
            <a:r>
              <a:rPr lang="en-US" sz="2400" dirty="0"/>
              <a:t>Service life allowance (SLA) accounts for growth in load while the ship is in-service</a:t>
            </a:r>
          </a:p>
          <a:p>
            <a:pPr lvl="1"/>
            <a:r>
              <a:rPr lang="en-US" sz="2000" dirty="0"/>
              <a:t>IEEE Std 45.1 recommendation</a:t>
            </a:r>
          </a:p>
          <a:p>
            <a:pPr lvl="2"/>
            <a:r>
              <a:rPr lang="en-US" sz="1800" dirty="0"/>
              <a:t>20% (1% per year for 20 years)</a:t>
            </a:r>
          </a:p>
          <a:p>
            <a:r>
              <a:rPr lang="en-US" sz="2400" dirty="0"/>
              <a:t>Switchboards, load centers, and power panels should include provisions for incorporating additional loads or circuits</a:t>
            </a:r>
          </a:p>
          <a:p>
            <a:pPr lvl="1"/>
            <a:r>
              <a:rPr lang="en-US" sz="2000" dirty="0"/>
              <a:t>Spare circuit breakers</a:t>
            </a:r>
          </a:p>
          <a:p>
            <a:pPr lvl="1"/>
            <a:r>
              <a:rPr lang="en-US" sz="2000" dirty="0"/>
              <a:t>Allocation of slots into which circuit breakers may be plugged into</a:t>
            </a:r>
          </a:p>
          <a:p>
            <a:pPr lvl="1"/>
            <a:r>
              <a:rPr lang="en-US" sz="2000" dirty="0"/>
              <a:t>Space and weight allocation for an additional frame for circuit breakers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167E4-2555-F5D8-1733-86AAEF3C8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92F21-75C1-D0C9-7B70-BE945BB0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A4173-2235-0EDD-1649-EF35D602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DDE175-9786-FCE6-4E73-7922F832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801" y="1690688"/>
            <a:ext cx="3156199" cy="4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5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10432</TotalTime>
  <Words>1030</Words>
  <Application>Microsoft Office PowerPoint</Application>
  <PresentationFormat>Widescreen</PresentationFormat>
  <Paragraphs>110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1_Office Theme</vt:lpstr>
      <vt:lpstr>Switchboard – Load Center – Power Panel Capacity Sizing Electric Power Load Analysis (EPLA)  Revision of 2 May 2026</vt:lpstr>
      <vt:lpstr>Essential Questions</vt:lpstr>
      <vt:lpstr>Introduction</vt:lpstr>
      <vt:lpstr>Load Factor Analysis</vt:lpstr>
      <vt:lpstr>Zonal Load Factor Analysis</vt:lpstr>
      <vt:lpstr>Demand Factor Analysis</vt:lpstr>
      <vt:lpstr>Load Flow Analysis</vt:lpstr>
      <vt:lpstr>Limiting Load Flow Analysis</vt:lpstr>
      <vt:lpstr>Margin and Service Life Allowance</vt:lpstr>
      <vt:lpstr>Harmonic and common mode currents</vt:lpstr>
      <vt:lpstr>Survivability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Switchboard - Load Center - Power Panel Capacity Sizing</dc:title>
  <dc:creator>Norbert Doerry</dc:creator>
  <cp:lastModifiedBy>Norbert Doerry</cp:lastModifiedBy>
  <cp:revision>171</cp:revision>
  <dcterms:created xsi:type="dcterms:W3CDTF">2025-04-03T12:58:23Z</dcterms:created>
  <dcterms:modified xsi:type="dcterms:W3CDTF">2026-04-29T10:02:02Z</dcterms:modified>
</cp:coreProperties>
</file>